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9"/>
  </p:notesMasterIdLst>
  <p:sldIdLst>
    <p:sldId id="256" r:id="rId2"/>
    <p:sldId id="257" r:id="rId3"/>
    <p:sldId id="258" r:id="rId4"/>
    <p:sldId id="259" r:id="rId5"/>
    <p:sldId id="260" r:id="rId6"/>
    <p:sldId id="261" r:id="rId7"/>
    <p:sldId id="283" r:id="rId8"/>
    <p:sldId id="262" r:id="rId9"/>
    <p:sldId id="263" r:id="rId10"/>
    <p:sldId id="265" r:id="rId11"/>
    <p:sldId id="266" r:id="rId12"/>
    <p:sldId id="267" r:id="rId13"/>
    <p:sldId id="268" r:id="rId14"/>
    <p:sldId id="269" r:id="rId15"/>
    <p:sldId id="270" r:id="rId16"/>
    <p:sldId id="272" r:id="rId17"/>
    <p:sldId id="271" r:id="rId18"/>
    <p:sldId id="273" r:id="rId19"/>
    <p:sldId id="277" r:id="rId20"/>
    <p:sldId id="278" r:id="rId21"/>
    <p:sldId id="279" r:id="rId22"/>
    <p:sldId id="281" r:id="rId23"/>
    <p:sldId id="280" r:id="rId24"/>
    <p:sldId id="282" r:id="rId25"/>
    <p:sldId id="274" r:id="rId26"/>
    <p:sldId id="275" r:id="rId27"/>
    <p:sldId id="276" r:id="rId28"/>
  </p:sldIdLst>
  <p:sldSz cx="9144000" cy="5143500" type="screen16x9"/>
  <p:notesSz cx="6858000" cy="9144000"/>
  <p:embeddedFontLst>
    <p:embeddedFont>
      <p:font typeface="Lexend Exa" panose="020B0604020202020204" charset="0"/>
      <p:regular r:id="rId30"/>
      <p:bold r:id="rId31"/>
    </p:embeddedFont>
    <p:embeddedFont>
      <p:font typeface="Red Hat Text" panose="020B0604020202020204"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266645-2D6F-408E-9733-72ED2BAD94F0}">
  <a:tblStyle styleId="{EC266645-2D6F-408E-9733-72ED2BAD94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5196" autoAdjust="0"/>
  </p:normalViewPr>
  <p:slideViewPr>
    <p:cSldViewPr snapToGrid="0">
      <p:cViewPr varScale="1">
        <p:scale>
          <a:sx n="113" d="100"/>
          <a:sy n="113" d="100"/>
        </p:scale>
        <p:origin x="6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2ff256fb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2ff256fb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8"/>
        <p:cNvGrpSpPr/>
        <p:nvPr/>
      </p:nvGrpSpPr>
      <p:grpSpPr>
        <a:xfrm>
          <a:off x="0" y="0"/>
          <a:ext cx="0" cy="0"/>
          <a:chOff x="0" y="0"/>
          <a:chExt cx="0" cy="0"/>
        </a:xfrm>
      </p:grpSpPr>
      <p:grpSp>
        <p:nvGrpSpPr>
          <p:cNvPr id="29" name="Google Shape;29;p4"/>
          <p:cNvGrpSpPr/>
          <p:nvPr/>
        </p:nvGrpSpPr>
        <p:grpSpPr>
          <a:xfrm>
            <a:off x="155550" y="159125"/>
            <a:ext cx="8832900" cy="4825250"/>
            <a:chOff x="164875" y="162825"/>
            <a:chExt cx="8832900" cy="4825250"/>
          </a:xfrm>
        </p:grpSpPr>
        <p:sp>
          <p:nvSpPr>
            <p:cNvPr id="30" name="Google Shape;30;p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31" name="Google Shape;31;p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32" name="Google Shape;32;p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34" name="Google Shape;34;p4"/>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4"/>
          <p:cNvSpPr txBox="1">
            <a:spLocks noGrp="1"/>
          </p:cNvSpPr>
          <p:nvPr>
            <p:ph type="body" idx="1"/>
          </p:nvPr>
        </p:nvSpPr>
        <p:spPr>
          <a:xfrm>
            <a:off x="720000" y="884975"/>
            <a:ext cx="7704000" cy="3744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TITLE_ONLY_1_1_1_1">
    <p:bg>
      <p:bgPr>
        <a:solidFill>
          <a:schemeClr val="lt1"/>
        </a:solidFill>
        <a:effectLst/>
      </p:bgPr>
    </p:bg>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dk2"/>
        </a:solidFill>
        <a:effectLst/>
      </p:bgPr>
    </p:bg>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99" r:id="rId4"/>
    <p:sldLayoutId id="2147483700" r:id="rId5"/>
    <p:sldLayoutId id="2147483701" r:id="rId6"/>
    <p:sldLayoutId id="214748370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5047149" y="1802608"/>
            <a:ext cx="3525600" cy="17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t>Meal</a:t>
            </a:r>
            <a:br>
              <a:rPr lang="en" sz="5000" dirty="0"/>
            </a:br>
            <a:r>
              <a:rPr lang="en" sz="5000" dirty="0"/>
              <a:t>Stack</a:t>
            </a:r>
            <a:r>
              <a:rPr lang="en" sz="5000" dirty="0">
                <a:solidFill>
                  <a:schemeClr val="dk1"/>
                </a:solidFill>
              </a:rPr>
              <a:t> </a:t>
            </a:r>
            <a:br>
              <a:rPr lang="en" sz="2000" dirty="0"/>
            </a:br>
            <a:r>
              <a:rPr lang="en" sz="2000" dirty="0"/>
              <a:t>Canteen Management System</a:t>
            </a:r>
            <a:endParaRPr sz="2000" dirty="0"/>
          </a:p>
        </p:txBody>
      </p:sp>
      <p:sp>
        <p:nvSpPr>
          <p:cNvPr id="610" name="Google Shape;610;p59"/>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a:t>
            </a:r>
          </a:p>
          <a:p>
            <a:pPr marL="0" lvl="0" indent="0" algn="l" rtl="0">
              <a:spcBef>
                <a:spcPts val="0"/>
              </a:spcBef>
              <a:spcAft>
                <a:spcPts val="0"/>
              </a:spcAft>
              <a:buNone/>
            </a:pPr>
            <a:r>
              <a:rPr lang="en" dirty="0"/>
              <a:t>Vaibhav Pophale:258100</a:t>
            </a:r>
          </a:p>
          <a:p>
            <a:pPr marL="0" lvl="0" indent="0" algn="l" rtl="0">
              <a:spcBef>
                <a:spcPts val="0"/>
              </a:spcBef>
              <a:spcAft>
                <a:spcPts val="0"/>
              </a:spcAft>
              <a:buNone/>
            </a:pPr>
            <a:r>
              <a:rPr lang="en" dirty="0"/>
              <a:t>Vrushabh  Bhandalkar:258218</a:t>
            </a:r>
          </a:p>
          <a:p>
            <a:pPr marL="0" lvl="0" indent="0" algn="l" rtl="0">
              <a:spcBef>
                <a:spcPts val="0"/>
              </a:spcBef>
              <a:spcAft>
                <a:spcPts val="0"/>
              </a:spcAft>
              <a:buNone/>
            </a:pPr>
            <a:r>
              <a:rPr lang="en" dirty="0"/>
              <a:t>Guided by: Mr. Vaibhav Verulkar</a:t>
            </a:r>
            <a:endParaRPr dirty="0"/>
          </a:p>
        </p:txBody>
      </p:sp>
      <p:grpSp>
        <p:nvGrpSpPr>
          <p:cNvPr id="611" name="Google Shape;611;p59"/>
          <p:cNvGrpSpPr/>
          <p:nvPr/>
        </p:nvGrpSpPr>
        <p:grpSpPr>
          <a:xfrm>
            <a:off x="5617820" y="789325"/>
            <a:ext cx="405100" cy="388975"/>
            <a:chOff x="6241725" y="1380875"/>
            <a:chExt cx="405100" cy="388975"/>
          </a:xfrm>
        </p:grpSpPr>
        <p:sp>
          <p:nvSpPr>
            <p:cNvPr id="6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9"/>
          <p:cNvGrpSpPr/>
          <p:nvPr/>
        </p:nvGrpSpPr>
        <p:grpSpPr>
          <a:xfrm>
            <a:off x="7556318" y="763663"/>
            <a:ext cx="405425" cy="371525"/>
            <a:chOff x="7735800" y="1389600"/>
            <a:chExt cx="405425" cy="371525"/>
          </a:xfrm>
        </p:grpSpPr>
        <p:sp>
          <p:nvSpPr>
            <p:cNvPr id="6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6619635" y="750740"/>
            <a:ext cx="353068" cy="435295"/>
            <a:chOff x="7041125" y="1376525"/>
            <a:chExt cx="322525" cy="397675"/>
          </a:xfrm>
        </p:grpSpPr>
        <p:sp>
          <p:nvSpPr>
            <p:cNvPr id="6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181EB77-9DC0-DA78-5AEC-385A05A79AA8}"/>
              </a:ext>
            </a:extLst>
          </p:cNvPr>
          <p:cNvPicPr>
            <a:picLocks noChangeAspect="1"/>
          </p:cNvPicPr>
          <p:nvPr/>
        </p:nvPicPr>
        <p:blipFill>
          <a:blip r:embed="rId3"/>
          <a:stretch>
            <a:fillRect/>
          </a:stretch>
        </p:blipFill>
        <p:spPr>
          <a:xfrm>
            <a:off x="21500" y="105383"/>
            <a:ext cx="4638967" cy="5038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 calcmode="lin" valueType="num">
                                      <p:cBhvr additive="base">
                                        <p:cTn id="7" dur="1000"/>
                                        <p:tgtEl>
                                          <p:spTgt spid="60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 calcmode="lin" valueType="num">
                                      <p:cBhvr additive="base">
                                        <p:cTn id="10" dur="1000"/>
                                        <p:tgtEl>
                                          <p:spTgt spid="61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1000"/>
                                        <p:tgtEl>
                                          <p:spTgt spid="6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6"/>
                                        </p:tgtEl>
                                        <p:attrNameLst>
                                          <p:attrName>style.visibility</p:attrName>
                                        </p:attrNameLst>
                                      </p:cBhvr>
                                      <p:to>
                                        <p:strVal val="visible"/>
                                      </p:to>
                                    </p:set>
                                    <p:animEffect transition="in" filter="fade">
                                      <p:cBhvr>
                                        <p:cTn id="20" dur="1000"/>
                                        <p:tgtEl>
                                          <p:spTgt spid="6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9"/>
                                        </p:tgtEl>
                                        <p:attrNameLst>
                                          <p:attrName>style.visibility</p:attrName>
                                        </p:attrNameLst>
                                      </p:cBhvr>
                                      <p:to>
                                        <p:strVal val="visible"/>
                                      </p:to>
                                    </p:set>
                                    <p:animEffect transition="in" filter="fade">
                                      <p:cBhvr>
                                        <p:cTn id="25"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704C-9BE5-2657-C0BA-FE0FF094FDD4}"/>
              </a:ext>
            </a:extLst>
          </p:cNvPr>
          <p:cNvSpPr>
            <a:spLocks noGrp="1"/>
          </p:cNvSpPr>
          <p:nvPr>
            <p:ph type="title"/>
          </p:nvPr>
        </p:nvSpPr>
        <p:spPr/>
        <p:txBody>
          <a:bodyPr/>
          <a:lstStyle/>
          <a:p>
            <a:r>
              <a:rPr lang="en-IN" dirty="0"/>
              <a:t>Users and Roles</a:t>
            </a:r>
          </a:p>
        </p:txBody>
      </p:sp>
      <p:sp>
        <p:nvSpPr>
          <p:cNvPr id="3" name="Text Placeholder 2">
            <a:extLst>
              <a:ext uri="{FF2B5EF4-FFF2-40B4-BE49-F238E27FC236}">
                <a16:creationId xmlns:a16="http://schemas.microsoft.com/office/drawing/2014/main" id="{A3E0C16A-2F02-FFB1-C58D-D260B5E19DAD}"/>
              </a:ext>
            </a:extLst>
          </p:cNvPr>
          <p:cNvSpPr>
            <a:spLocks noGrp="1"/>
          </p:cNvSpPr>
          <p:nvPr>
            <p:ph type="body" idx="1"/>
          </p:nvPr>
        </p:nvSpPr>
        <p:spPr/>
        <p:txBody>
          <a:bodyPr/>
          <a:lstStyle/>
          <a:p>
            <a:pPr marL="152400" indent="0">
              <a:buNone/>
            </a:pPr>
            <a:r>
              <a:rPr lang="en-US" b="1" dirty="0"/>
              <a:t>STUDENT ROLE </a:t>
            </a:r>
          </a:p>
          <a:p>
            <a:pPr marL="152400" indent="0">
              <a:buNone/>
            </a:pPr>
            <a:r>
              <a:rPr lang="en-US" b="1" dirty="0"/>
              <a:t>Responsibilities:</a:t>
            </a:r>
          </a:p>
          <a:p>
            <a:pPr marL="152400" indent="0">
              <a:buNone/>
            </a:pPr>
            <a:r>
              <a:rPr lang="en-US" dirty="0"/>
              <a:t>• Register and login to the system</a:t>
            </a:r>
          </a:p>
          <a:p>
            <a:pPr marL="152400" indent="0">
              <a:buNone/>
            </a:pPr>
            <a:r>
              <a:rPr lang="en-US" dirty="0"/>
              <a:t>• Browse daily menu with real-time availability</a:t>
            </a:r>
          </a:p>
          <a:p>
            <a:pPr marL="152400" indent="0">
              <a:buNone/>
            </a:pPr>
            <a:r>
              <a:rPr lang="en-US" dirty="0"/>
              <a:t>• Add items to cart and place orders</a:t>
            </a:r>
          </a:p>
          <a:p>
            <a:pPr marL="152400" indent="0">
              <a:buNone/>
            </a:pPr>
            <a:r>
              <a:rPr lang="en-US" dirty="0"/>
              <a:t>• Pay using digital wallet</a:t>
            </a:r>
            <a:br>
              <a:rPr lang="en-US" dirty="0"/>
            </a:br>
            <a:r>
              <a:rPr lang="en-US" dirty="0"/>
              <a:t>• Track order status (Pending/Served)</a:t>
            </a:r>
          </a:p>
          <a:p>
            <a:pPr marL="152400" indent="0">
              <a:buNone/>
            </a:pPr>
            <a:r>
              <a:rPr lang="en-US" dirty="0"/>
              <a:t>• View complete order history</a:t>
            </a:r>
          </a:p>
          <a:p>
            <a:pPr marL="152400" indent="0">
              <a:buNone/>
            </a:pPr>
            <a:r>
              <a:rPr lang="en-US" dirty="0"/>
              <a:t>• Recharge wallet through payment gateway• Manage profile and change password</a:t>
            </a:r>
          </a:p>
          <a:p>
            <a:pPr marL="152400" indent="0">
              <a:buNone/>
            </a:pPr>
            <a:endParaRPr lang="en-US" dirty="0"/>
          </a:p>
          <a:p>
            <a:pPr marL="152400" indent="0">
              <a:buNone/>
            </a:pPr>
            <a:r>
              <a:rPr lang="en-IN" b="1" dirty="0"/>
              <a:t>ADMIN ROLE</a:t>
            </a:r>
          </a:p>
          <a:p>
            <a:pPr marL="152400" indent="0">
              <a:buNone/>
            </a:pPr>
            <a:r>
              <a:rPr lang="en-IN" b="1" dirty="0"/>
              <a:t>Responsibilities:• </a:t>
            </a:r>
            <a:r>
              <a:rPr lang="en-IN" dirty="0"/>
              <a:t>Manage student accounts</a:t>
            </a:r>
          </a:p>
          <a:p>
            <a:pPr marL="152400" indent="0">
              <a:buNone/>
            </a:pPr>
            <a:r>
              <a:rPr lang="en-IN" dirty="0"/>
              <a:t>• Maintain menu item </a:t>
            </a:r>
            <a:r>
              <a:rPr lang="en-IN" dirty="0" err="1"/>
              <a:t>catalogs</a:t>
            </a:r>
            <a:br>
              <a:rPr lang="en-IN" dirty="0"/>
            </a:br>
            <a:r>
              <a:rPr lang="en-IN" dirty="0"/>
              <a:t>• Set daily menus with quantities</a:t>
            </a:r>
          </a:p>
          <a:p>
            <a:pPr marL="152400" indent="0">
              <a:buNone/>
            </a:pPr>
            <a:r>
              <a:rPr lang="en-IN" dirty="0"/>
              <a:t>• Process and serve orders</a:t>
            </a:r>
          </a:p>
          <a:p>
            <a:pPr marL="152400" indent="0">
              <a:buNone/>
            </a:pPr>
            <a:r>
              <a:rPr lang="en-IN" dirty="0"/>
              <a:t>• View pending and completed orders</a:t>
            </a:r>
          </a:p>
          <a:p>
            <a:pPr marL="152400" indent="0">
              <a:buNone/>
            </a:pPr>
            <a:r>
              <a:rPr lang="en-IN" dirty="0"/>
              <a:t>• Generate sales and inventory reports</a:t>
            </a:r>
          </a:p>
          <a:p>
            <a:pPr marL="152400" indent="0">
              <a:buNone/>
            </a:pPr>
            <a:r>
              <a:rPr lang="en-IN" dirty="0"/>
              <a:t>• Monitor system analytics• Configure system settings</a:t>
            </a:r>
          </a:p>
        </p:txBody>
      </p:sp>
    </p:spTree>
    <p:extLst>
      <p:ext uri="{BB962C8B-B14F-4D97-AF65-F5344CB8AC3E}">
        <p14:creationId xmlns:p14="http://schemas.microsoft.com/office/powerpoint/2010/main" val="256305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240E-6FF6-BB12-DE14-CB9B71558988}"/>
              </a:ext>
            </a:extLst>
          </p:cNvPr>
          <p:cNvSpPr>
            <a:spLocks noGrp="1"/>
          </p:cNvSpPr>
          <p:nvPr>
            <p:ph type="title"/>
          </p:nvPr>
        </p:nvSpPr>
        <p:spPr/>
        <p:txBody>
          <a:bodyPr/>
          <a:lstStyle/>
          <a:p>
            <a:r>
              <a:rPr lang="en-IN" dirty="0"/>
              <a:t>Use Case Diagram</a:t>
            </a:r>
          </a:p>
        </p:txBody>
      </p:sp>
      <p:pic>
        <p:nvPicPr>
          <p:cNvPr id="8" name="Picture 7">
            <a:extLst>
              <a:ext uri="{FF2B5EF4-FFF2-40B4-BE49-F238E27FC236}">
                <a16:creationId xmlns:a16="http://schemas.microsoft.com/office/drawing/2014/main" id="{278DA2A3-4E05-BC28-13D1-A98A5023B6CC}"/>
              </a:ext>
            </a:extLst>
          </p:cNvPr>
          <p:cNvPicPr>
            <a:picLocks noChangeAspect="1"/>
          </p:cNvPicPr>
          <p:nvPr/>
        </p:nvPicPr>
        <p:blipFill>
          <a:blip r:embed="rId2"/>
          <a:stretch>
            <a:fillRect/>
          </a:stretch>
        </p:blipFill>
        <p:spPr>
          <a:xfrm>
            <a:off x="1840375" y="919950"/>
            <a:ext cx="5428525" cy="3876300"/>
          </a:xfrm>
          <a:prstGeom prst="rect">
            <a:avLst/>
          </a:prstGeom>
        </p:spPr>
      </p:pic>
    </p:spTree>
    <p:extLst>
      <p:ext uri="{BB962C8B-B14F-4D97-AF65-F5344CB8AC3E}">
        <p14:creationId xmlns:p14="http://schemas.microsoft.com/office/powerpoint/2010/main" val="5556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A46B1-54BB-2DD4-2C4B-49ECB67F44B3}"/>
              </a:ext>
            </a:extLst>
          </p:cNvPr>
          <p:cNvPicPr>
            <a:picLocks noChangeAspect="1"/>
          </p:cNvPicPr>
          <p:nvPr/>
        </p:nvPicPr>
        <p:blipFill>
          <a:blip r:embed="rId2"/>
          <a:stretch>
            <a:fillRect/>
          </a:stretch>
        </p:blipFill>
        <p:spPr>
          <a:xfrm>
            <a:off x="1632030" y="222089"/>
            <a:ext cx="6389225" cy="4699321"/>
          </a:xfrm>
          <a:prstGeom prst="rect">
            <a:avLst/>
          </a:prstGeom>
        </p:spPr>
      </p:pic>
    </p:spTree>
    <p:extLst>
      <p:ext uri="{BB962C8B-B14F-4D97-AF65-F5344CB8AC3E}">
        <p14:creationId xmlns:p14="http://schemas.microsoft.com/office/powerpoint/2010/main" val="43153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AA72-19C1-3DF8-11FD-55BF5AC6B092}"/>
              </a:ext>
            </a:extLst>
          </p:cNvPr>
          <p:cNvSpPr>
            <a:spLocks noGrp="1"/>
          </p:cNvSpPr>
          <p:nvPr>
            <p:ph type="title"/>
          </p:nvPr>
        </p:nvSpPr>
        <p:spPr/>
        <p:txBody>
          <a:bodyPr/>
          <a:lstStyle/>
          <a:p>
            <a:r>
              <a:rPr lang="en-IN" dirty="0"/>
              <a:t>Screenshots</a:t>
            </a:r>
            <a:br>
              <a:rPr lang="en-IN" dirty="0"/>
            </a:br>
            <a:endParaRPr lang="en-IN" dirty="0"/>
          </a:p>
        </p:txBody>
      </p:sp>
      <p:pic>
        <p:nvPicPr>
          <p:cNvPr id="5" name="Picture 4">
            <a:extLst>
              <a:ext uri="{FF2B5EF4-FFF2-40B4-BE49-F238E27FC236}">
                <a16:creationId xmlns:a16="http://schemas.microsoft.com/office/drawing/2014/main" id="{0D4630C2-4C62-2E5B-B2BD-9A2B4DBA5A7D}"/>
              </a:ext>
            </a:extLst>
          </p:cNvPr>
          <p:cNvPicPr>
            <a:picLocks noChangeAspect="1"/>
          </p:cNvPicPr>
          <p:nvPr/>
        </p:nvPicPr>
        <p:blipFill>
          <a:blip r:embed="rId2"/>
          <a:stretch>
            <a:fillRect/>
          </a:stretch>
        </p:blipFill>
        <p:spPr>
          <a:xfrm>
            <a:off x="720000" y="1051950"/>
            <a:ext cx="7164729" cy="3744300"/>
          </a:xfrm>
          <a:prstGeom prst="rect">
            <a:avLst/>
          </a:prstGeom>
        </p:spPr>
      </p:pic>
    </p:spTree>
    <p:extLst>
      <p:ext uri="{BB962C8B-B14F-4D97-AF65-F5344CB8AC3E}">
        <p14:creationId xmlns:p14="http://schemas.microsoft.com/office/powerpoint/2010/main" val="60220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9C28B1-D732-2629-098D-C3D61CC786FA}"/>
              </a:ext>
            </a:extLst>
          </p:cNvPr>
          <p:cNvPicPr>
            <a:picLocks noChangeAspect="1"/>
          </p:cNvPicPr>
          <p:nvPr/>
        </p:nvPicPr>
        <p:blipFill>
          <a:blip r:embed="rId2"/>
          <a:stretch>
            <a:fillRect/>
          </a:stretch>
        </p:blipFill>
        <p:spPr>
          <a:xfrm>
            <a:off x="1782501" y="254643"/>
            <a:ext cx="5775767" cy="4664599"/>
          </a:xfrm>
          <a:prstGeom prst="rect">
            <a:avLst/>
          </a:prstGeom>
        </p:spPr>
      </p:pic>
    </p:spTree>
    <p:extLst>
      <p:ext uri="{BB962C8B-B14F-4D97-AF65-F5344CB8AC3E}">
        <p14:creationId xmlns:p14="http://schemas.microsoft.com/office/powerpoint/2010/main" val="232874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1C97B-7BD8-AF46-29A4-A4D6AB45FD23}"/>
              </a:ext>
            </a:extLst>
          </p:cNvPr>
          <p:cNvPicPr>
            <a:picLocks noChangeAspect="1"/>
          </p:cNvPicPr>
          <p:nvPr/>
        </p:nvPicPr>
        <p:blipFill>
          <a:blip r:embed="rId2"/>
          <a:stretch>
            <a:fillRect/>
          </a:stretch>
        </p:blipFill>
        <p:spPr>
          <a:xfrm>
            <a:off x="300942" y="289367"/>
            <a:ext cx="8576840" cy="4500197"/>
          </a:xfrm>
          <a:prstGeom prst="rect">
            <a:avLst/>
          </a:prstGeom>
        </p:spPr>
      </p:pic>
    </p:spTree>
    <p:extLst>
      <p:ext uri="{BB962C8B-B14F-4D97-AF65-F5344CB8AC3E}">
        <p14:creationId xmlns:p14="http://schemas.microsoft.com/office/powerpoint/2010/main" val="298216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71292-3367-337E-2314-D7531D23187C}"/>
              </a:ext>
            </a:extLst>
          </p:cNvPr>
          <p:cNvPicPr>
            <a:picLocks noChangeAspect="1"/>
          </p:cNvPicPr>
          <p:nvPr/>
        </p:nvPicPr>
        <p:blipFill>
          <a:blip r:embed="rId2"/>
          <a:stretch>
            <a:fillRect/>
          </a:stretch>
        </p:blipFill>
        <p:spPr>
          <a:xfrm>
            <a:off x="792480" y="264160"/>
            <a:ext cx="7508240" cy="4615180"/>
          </a:xfrm>
          <a:prstGeom prst="rect">
            <a:avLst/>
          </a:prstGeom>
        </p:spPr>
      </p:pic>
    </p:spTree>
    <p:extLst>
      <p:ext uri="{BB962C8B-B14F-4D97-AF65-F5344CB8AC3E}">
        <p14:creationId xmlns:p14="http://schemas.microsoft.com/office/powerpoint/2010/main" val="90454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30097-3A8B-8A36-30C4-4001BF50C7AA}"/>
              </a:ext>
            </a:extLst>
          </p:cNvPr>
          <p:cNvPicPr>
            <a:picLocks noChangeAspect="1"/>
          </p:cNvPicPr>
          <p:nvPr/>
        </p:nvPicPr>
        <p:blipFill>
          <a:blip r:embed="rId2"/>
          <a:stretch>
            <a:fillRect/>
          </a:stretch>
        </p:blipFill>
        <p:spPr>
          <a:xfrm>
            <a:off x="375920" y="233680"/>
            <a:ext cx="8453120" cy="4673600"/>
          </a:xfrm>
          <a:prstGeom prst="rect">
            <a:avLst/>
          </a:prstGeom>
        </p:spPr>
      </p:pic>
    </p:spTree>
    <p:extLst>
      <p:ext uri="{BB962C8B-B14F-4D97-AF65-F5344CB8AC3E}">
        <p14:creationId xmlns:p14="http://schemas.microsoft.com/office/powerpoint/2010/main" val="211531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09830-D349-21F6-F5D8-78641366C06C}"/>
              </a:ext>
            </a:extLst>
          </p:cNvPr>
          <p:cNvPicPr>
            <a:picLocks noChangeAspect="1"/>
          </p:cNvPicPr>
          <p:nvPr/>
        </p:nvPicPr>
        <p:blipFill>
          <a:blip r:embed="rId2"/>
          <a:stretch>
            <a:fillRect/>
          </a:stretch>
        </p:blipFill>
        <p:spPr>
          <a:xfrm>
            <a:off x="2092960" y="203200"/>
            <a:ext cx="5069839" cy="4795520"/>
          </a:xfrm>
          <a:prstGeom prst="rect">
            <a:avLst/>
          </a:prstGeom>
        </p:spPr>
      </p:pic>
    </p:spTree>
    <p:extLst>
      <p:ext uri="{BB962C8B-B14F-4D97-AF65-F5344CB8AC3E}">
        <p14:creationId xmlns:p14="http://schemas.microsoft.com/office/powerpoint/2010/main" val="37204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D0574-6A50-ACB6-8A54-2F611984842C}"/>
              </a:ext>
            </a:extLst>
          </p:cNvPr>
          <p:cNvPicPr>
            <a:picLocks noChangeAspect="1"/>
          </p:cNvPicPr>
          <p:nvPr/>
        </p:nvPicPr>
        <p:blipFill>
          <a:blip r:embed="rId2"/>
          <a:stretch>
            <a:fillRect/>
          </a:stretch>
        </p:blipFill>
        <p:spPr>
          <a:xfrm>
            <a:off x="375920" y="315593"/>
            <a:ext cx="8392160" cy="4512313"/>
          </a:xfrm>
          <a:prstGeom prst="rect">
            <a:avLst/>
          </a:prstGeom>
        </p:spPr>
      </p:pic>
    </p:spTree>
    <p:extLst>
      <p:ext uri="{BB962C8B-B14F-4D97-AF65-F5344CB8AC3E}">
        <p14:creationId xmlns:p14="http://schemas.microsoft.com/office/powerpoint/2010/main" val="382184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
        <p:cNvGrpSpPr/>
        <p:nvPr/>
      </p:nvGrpSpPr>
      <p:grpSpPr>
        <a:xfrm>
          <a:off x="0" y="0"/>
          <a:ext cx="0" cy="0"/>
          <a:chOff x="0" y="0"/>
          <a:chExt cx="0" cy="0"/>
        </a:xfrm>
      </p:grpSpPr>
      <p:sp>
        <p:nvSpPr>
          <p:cNvPr id="636" name="Google Shape;636;p60"/>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a:t>
            </a:r>
            <a:endParaRPr dirty="0"/>
          </a:p>
        </p:txBody>
      </p:sp>
      <p:sp>
        <p:nvSpPr>
          <p:cNvPr id="637" name="Google Shape;637;p60"/>
          <p:cNvSpPr txBox="1">
            <a:spLocks noGrp="1"/>
          </p:cNvSpPr>
          <p:nvPr>
            <p:ph type="body" idx="1"/>
          </p:nvPr>
        </p:nvSpPr>
        <p:spPr>
          <a:xfrm>
            <a:off x="720000" y="884975"/>
            <a:ext cx="7704000" cy="3744300"/>
          </a:xfrm>
          <a:prstGeom prst="rect">
            <a:avLst/>
          </a:prstGeom>
        </p:spPr>
        <p:txBody>
          <a:bodyPr spcFirstLastPara="1" wrap="square" lIns="91425" tIns="91425" rIns="91425" bIns="91425" anchor="t" anchorCtr="0">
            <a:noAutofit/>
          </a:bodyPr>
          <a:lstStyle/>
          <a:p>
            <a:pPr marL="0" lvl="0" indent="0">
              <a:lnSpc>
                <a:spcPct val="150000"/>
              </a:lnSpc>
              <a:buClr>
                <a:srgbClr val="272727"/>
              </a:buClr>
              <a:buSzPts val="1100"/>
              <a:buNone/>
            </a:pPr>
            <a:r>
              <a:rPr lang="en-US" sz="1400" dirty="0"/>
              <a:t>• Introduction</a:t>
            </a:r>
          </a:p>
          <a:p>
            <a:pPr marL="0" lvl="0" indent="0">
              <a:lnSpc>
                <a:spcPct val="150000"/>
              </a:lnSpc>
              <a:buClr>
                <a:srgbClr val="272727"/>
              </a:buClr>
              <a:buSzPts val="1100"/>
              <a:buNone/>
            </a:pPr>
            <a:r>
              <a:rPr lang="en-US" sz="1400" dirty="0"/>
              <a:t>• Proposed Solution </a:t>
            </a:r>
          </a:p>
          <a:p>
            <a:pPr marL="0" lvl="0" indent="0">
              <a:lnSpc>
                <a:spcPct val="150000"/>
              </a:lnSpc>
              <a:buClr>
                <a:srgbClr val="272727"/>
              </a:buClr>
              <a:buSzPts val="1100"/>
              <a:buNone/>
            </a:pPr>
            <a:r>
              <a:rPr lang="en-US" sz="1400" dirty="0"/>
              <a:t>• Objectives of the Solution</a:t>
            </a:r>
          </a:p>
          <a:p>
            <a:pPr marL="0" lvl="0" indent="0">
              <a:lnSpc>
                <a:spcPct val="150000"/>
              </a:lnSpc>
              <a:buClr>
                <a:srgbClr val="272727"/>
              </a:buClr>
              <a:buSzPts val="1100"/>
              <a:buNone/>
            </a:pPr>
            <a:r>
              <a:rPr lang="en-US" sz="1400" dirty="0"/>
              <a:t>• Features &amp; Functionalities</a:t>
            </a:r>
          </a:p>
          <a:p>
            <a:pPr marL="0" lvl="0" indent="0">
              <a:lnSpc>
                <a:spcPct val="150000"/>
              </a:lnSpc>
              <a:buClr>
                <a:srgbClr val="272727"/>
              </a:buClr>
              <a:buSzPts val="1100"/>
              <a:buNone/>
            </a:pPr>
            <a:r>
              <a:rPr lang="en-US" sz="1400" dirty="0"/>
              <a:t>• Development Technologies</a:t>
            </a:r>
          </a:p>
          <a:p>
            <a:pPr marL="0" lvl="0" indent="0">
              <a:lnSpc>
                <a:spcPct val="150000"/>
              </a:lnSpc>
              <a:buClr>
                <a:srgbClr val="272727"/>
              </a:buClr>
              <a:buSzPts val="1100"/>
              <a:buNone/>
            </a:pPr>
            <a:r>
              <a:rPr lang="en-US" sz="1400" dirty="0"/>
              <a:t>• Users and Roles</a:t>
            </a:r>
          </a:p>
          <a:p>
            <a:pPr marL="0" lvl="0" indent="0">
              <a:lnSpc>
                <a:spcPct val="150000"/>
              </a:lnSpc>
              <a:buClr>
                <a:srgbClr val="272727"/>
              </a:buClr>
              <a:buSzPts val="1100"/>
              <a:buNone/>
            </a:pPr>
            <a:r>
              <a:rPr lang="en-US" sz="1400" dirty="0"/>
              <a:t>• Use Case Diagrams</a:t>
            </a:r>
          </a:p>
          <a:p>
            <a:pPr marL="0" lvl="0" indent="0">
              <a:lnSpc>
                <a:spcPct val="150000"/>
              </a:lnSpc>
              <a:buClr>
                <a:srgbClr val="272727"/>
              </a:buClr>
              <a:buSzPts val="1100"/>
              <a:buNone/>
            </a:pPr>
            <a:r>
              <a:rPr lang="en-US" sz="1400" dirty="0"/>
              <a:t>•Screenshots &amp; Demo</a:t>
            </a:r>
          </a:p>
          <a:p>
            <a:pPr marL="0" lvl="0" indent="0">
              <a:lnSpc>
                <a:spcPct val="150000"/>
              </a:lnSpc>
              <a:buClr>
                <a:srgbClr val="272727"/>
              </a:buClr>
              <a:buSzPts val="1100"/>
              <a:buNone/>
            </a:pPr>
            <a:r>
              <a:rPr lang="en-US" sz="1400" dirty="0"/>
              <a:t>• Future Scope and Extensions</a:t>
            </a:r>
          </a:p>
          <a:p>
            <a:pPr marL="0" lvl="0" indent="0">
              <a:lnSpc>
                <a:spcPct val="150000"/>
              </a:lnSpc>
              <a:buClr>
                <a:srgbClr val="272727"/>
              </a:buClr>
              <a:buSzPts val="1100"/>
              <a:buNone/>
            </a:pPr>
            <a:r>
              <a:rPr lang="en-US" sz="1400" dirty="0"/>
              <a:t>• Conclusion</a:t>
            </a: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9723F3-FA24-9659-6AA6-91A809A89447}"/>
              </a:ext>
            </a:extLst>
          </p:cNvPr>
          <p:cNvPicPr>
            <a:picLocks noChangeAspect="1"/>
          </p:cNvPicPr>
          <p:nvPr/>
        </p:nvPicPr>
        <p:blipFill>
          <a:blip r:embed="rId2"/>
          <a:stretch>
            <a:fillRect/>
          </a:stretch>
        </p:blipFill>
        <p:spPr>
          <a:xfrm>
            <a:off x="304800" y="327927"/>
            <a:ext cx="8615680" cy="4487646"/>
          </a:xfrm>
          <a:prstGeom prst="rect">
            <a:avLst/>
          </a:prstGeom>
        </p:spPr>
      </p:pic>
    </p:spTree>
    <p:extLst>
      <p:ext uri="{BB962C8B-B14F-4D97-AF65-F5344CB8AC3E}">
        <p14:creationId xmlns:p14="http://schemas.microsoft.com/office/powerpoint/2010/main" val="2689439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ECAB6D-F185-FD08-99CD-9BFC77D76E6F}"/>
              </a:ext>
            </a:extLst>
          </p:cNvPr>
          <p:cNvPicPr>
            <a:picLocks noChangeAspect="1"/>
          </p:cNvPicPr>
          <p:nvPr/>
        </p:nvPicPr>
        <p:blipFill>
          <a:blip r:embed="rId2"/>
          <a:stretch>
            <a:fillRect/>
          </a:stretch>
        </p:blipFill>
        <p:spPr>
          <a:xfrm>
            <a:off x="827546" y="416560"/>
            <a:ext cx="7285707" cy="4462780"/>
          </a:xfrm>
          <a:prstGeom prst="rect">
            <a:avLst/>
          </a:prstGeom>
        </p:spPr>
      </p:pic>
    </p:spTree>
    <p:extLst>
      <p:ext uri="{BB962C8B-B14F-4D97-AF65-F5344CB8AC3E}">
        <p14:creationId xmlns:p14="http://schemas.microsoft.com/office/powerpoint/2010/main" val="595355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88BA9D-70D6-4DBC-0F23-F25A426B667E}"/>
              </a:ext>
            </a:extLst>
          </p:cNvPr>
          <p:cNvPicPr>
            <a:picLocks noChangeAspect="1"/>
          </p:cNvPicPr>
          <p:nvPr/>
        </p:nvPicPr>
        <p:blipFill>
          <a:blip r:embed="rId2"/>
          <a:stretch>
            <a:fillRect/>
          </a:stretch>
        </p:blipFill>
        <p:spPr>
          <a:xfrm>
            <a:off x="345440" y="706817"/>
            <a:ext cx="8422640" cy="3729866"/>
          </a:xfrm>
          <a:prstGeom prst="rect">
            <a:avLst/>
          </a:prstGeom>
        </p:spPr>
      </p:pic>
    </p:spTree>
    <p:extLst>
      <p:ext uri="{BB962C8B-B14F-4D97-AF65-F5344CB8AC3E}">
        <p14:creationId xmlns:p14="http://schemas.microsoft.com/office/powerpoint/2010/main" val="202081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54E23-8FF4-8798-02E0-6A59FE7AB3B8}"/>
              </a:ext>
            </a:extLst>
          </p:cNvPr>
          <p:cNvPicPr>
            <a:picLocks noChangeAspect="1"/>
          </p:cNvPicPr>
          <p:nvPr/>
        </p:nvPicPr>
        <p:blipFill>
          <a:blip r:embed="rId2"/>
          <a:stretch>
            <a:fillRect/>
          </a:stretch>
        </p:blipFill>
        <p:spPr>
          <a:xfrm>
            <a:off x="508000" y="538481"/>
            <a:ext cx="8321040" cy="3824538"/>
          </a:xfrm>
          <a:prstGeom prst="rect">
            <a:avLst/>
          </a:prstGeom>
        </p:spPr>
      </p:pic>
    </p:spTree>
    <p:extLst>
      <p:ext uri="{BB962C8B-B14F-4D97-AF65-F5344CB8AC3E}">
        <p14:creationId xmlns:p14="http://schemas.microsoft.com/office/powerpoint/2010/main" val="30258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368890-4309-42A0-C1EA-C929F9AD8C53}"/>
              </a:ext>
            </a:extLst>
          </p:cNvPr>
          <p:cNvPicPr>
            <a:picLocks noChangeAspect="1"/>
          </p:cNvPicPr>
          <p:nvPr/>
        </p:nvPicPr>
        <p:blipFill>
          <a:blip r:embed="rId2"/>
          <a:stretch>
            <a:fillRect/>
          </a:stretch>
        </p:blipFill>
        <p:spPr>
          <a:xfrm>
            <a:off x="568960" y="365760"/>
            <a:ext cx="7792720" cy="4422140"/>
          </a:xfrm>
          <a:prstGeom prst="rect">
            <a:avLst/>
          </a:prstGeom>
        </p:spPr>
      </p:pic>
    </p:spTree>
    <p:extLst>
      <p:ext uri="{BB962C8B-B14F-4D97-AF65-F5344CB8AC3E}">
        <p14:creationId xmlns:p14="http://schemas.microsoft.com/office/powerpoint/2010/main" val="4131841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D28E-B5EB-3F4A-1E90-CEC56BB58EFD}"/>
              </a:ext>
            </a:extLst>
          </p:cNvPr>
          <p:cNvSpPr>
            <a:spLocks noGrp="1"/>
          </p:cNvSpPr>
          <p:nvPr>
            <p:ph type="title"/>
          </p:nvPr>
        </p:nvSpPr>
        <p:spPr/>
        <p:txBody>
          <a:bodyPr/>
          <a:lstStyle/>
          <a:p>
            <a:r>
              <a:rPr lang="en-IN" dirty="0"/>
              <a:t>Future Scope</a:t>
            </a:r>
          </a:p>
        </p:txBody>
      </p:sp>
      <p:sp>
        <p:nvSpPr>
          <p:cNvPr id="3" name="Text Placeholder 2">
            <a:extLst>
              <a:ext uri="{FF2B5EF4-FFF2-40B4-BE49-F238E27FC236}">
                <a16:creationId xmlns:a16="http://schemas.microsoft.com/office/drawing/2014/main" id="{29457AEC-0676-BFEE-B018-10CFAB93C6DC}"/>
              </a:ext>
            </a:extLst>
          </p:cNvPr>
          <p:cNvSpPr>
            <a:spLocks noGrp="1"/>
          </p:cNvSpPr>
          <p:nvPr>
            <p:ph type="body" idx="1"/>
          </p:nvPr>
        </p:nvSpPr>
        <p:spPr/>
        <p:txBody>
          <a:bodyPr/>
          <a:lstStyle/>
          <a:p>
            <a:pPr marL="152400" indent="0">
              <a:buNone/>
            </a:pPr>
            <a:r>
              <a:rPr lang="en-IN" b="1" dirty="0"/>
              <a:t>Planned Enhancements</a:t>
            </a:r>
            <a:r>
              <a:rPr lang="en-IN" dirty="0"/>
              <a:t>:</a:t>
            </a:r>
          </a:p>
          <a:p>
            <a:pPr marL="152400" indent="0">
              <a:buNone/>
            </a:pPr>
            <a:r>
              <a:rPr lang="en-IN" dirty="0"/>
              <a:t> </a:t>
            </a:r>
            <a:r>
              <a:rPr lang="en-IN" b="1" dirty="0"/>
              <a:t>Advanced Features</a:t>
            </a:r>
            <a:r>
              <a:rPr lang="en-IN" dirty="0"/>
              <a:t>:</a:t>
            </a:r>
          </a:p>
          <a:p>
            <a:pPr marL="152400" indent="0">
              <a:buNone/>
            </a:pPr>
            <a:r>
              <a:rPr lang="en-IN" dirty="0"/>
              <a:t>• QR Code-based order pickup system</a:t>
            </a:r>
          </a:p>
          <a:p>
            <a:pPr marL="152400" indent="0">
              <a:buNone/>
            </a:pPr>
            <a:r>
              <a:rPr lang="en-IN" dirty="0"/>
              <a:t>• Push notifications for order updates</a:t>
            </a:r>
          </a:p>
          <a:p>
            <a:pPr marL="152400" indent="0">
              <a:buNone/>
            </a:pPr>
            <a:r>
              <a:rPr lang="en-IN" dirty="0"/>
              <a:t>• AI-based menu recommendations</a:t>
            </a:r>
          </a:p>
          <a:p>
            <a:pPr marL="152400" indent="0">
              <a:buNone/>
            </a:pPr>
            <a:r>
              <a:rPr lang="en-IN" dirty="0"/>
              <a:t>• Nutritional information tracking</a:t>
            </a:r>
          </a:p>
          <a:p>
            <a:pPr marL="152400" indent="0">
              <a:buNone/>
            </a:pPr>
            <a:r>
              <a:rPr lang="en-IN" dirty="0"/>
              <a:t>• Pre-ordering for future dates</a:t>
            </a:r>
          </a:p>
          <a:p>
            <a:pPr marL="152400" indent="0">
              <a:buNone/>
            </a:pPr>
            <a:r>
              <a:rPr lang="en-IN" dirty="0"/>
              <a:t>• Subscription-based meal plans</a:t>
            </a:r>
          </a:p>
          <a:p>
            <a:pPr marL="152400" indent="0">
              <a:buNone/>
            </a:pPr>
            <a:r>
              <a:rPr lang="en-IN" dirty="0"/>
              <a:t> </a:t>
            </a:r>
            <a:r>
              <a:rPr lang="en-IN" b="1" dirty="0"/>
              <a:t>Mobile Applications:• </a:t>
            </a:r>
            <a:r>
              <a:rPr lang="en-IN" dirty="0"/>
              <a:t>Native iOS and Android apps</a:t>
            </a:r>
          </a:p>
          <a:p>
            <a:pPr marL="152400" indent="0">
              <a:buNone/>
            </a:pPr>
            <a:r>
              <a:rPr lang="en-IN" dirty="0"/>
              <a:t>• Progressive Web App (PWA)</a:t>
            </a:r>
          </a:p>
          <a:p>
            <a:pPr marL="152400" indent="0">
              <a:buNone/>
            </a:pPr>
            <a:r>
              <a:rPr lang="en-IN" dirty="0"/>
              <a:t>• Offline menu viewing capability</a:t>
            </a:r>
          </a:p>
          <a:p>
            <a:pPr marL="152400" indent="0">
              <a:buNone/>
            </a:pPr>
            <a:r>
              <a:rPr lang="en-IN" dirty="0"/>
              <a:t> </a:t>
            </a:r>
            <a:r>
              <a:rPr lang="en-IN" b="1" dirty="0"/>
              <a:t>Analytics &amp; AI:• </a:t>
            </a:r>
            <a:r>
              <a:rPr lang="en-IN" dirty="0"/>
              <a:t>Predictive analytics for demand forecasting</a:t>
            </a:r>
          </a:p>
          <a:p>
            <a:pPr marL="152400" indent="0">
              <a:buNone/>
            </a:pPr>
            <a:r>
              <a:rPr lang="en-IN" dirty="0"/>
              <a:t>• Machine learning for inventory optimization</a:t>
            </a:r>
          </a:p>
          <a:p>
            <a:pPr marL="152400" indent="0">
              <a:buNone/>
            </a:pPr>
            <a:r>
              <a:rPr lang="en-IN" dirty="0"/>
              <a:t>• Automated seasonal menu suggestions </a:t>
            </a:r>
          </a:p>
          <a:p>
            <a:pPr marL="152400" indent="0">
              <a:buNone/>
            </a:pPr>
            <a:r>
              <a:rPr lang="en-IN" b="1" dirty="0"/>
              <a:t>Integrations:• </a:t>
            </a:r>
            <a:r>
              <a:rPr lang="en-IN" dirty="0"/>
              <a:t>Integration with institutional ERP systems</a:t>
            </a:r>
          </a:p>
          <a:p>
            <a:pPr marL="152400" indent="0">
              <a:buNone/>
            </a:pPr>
            <a:r>
              <a:rPr lang="en-IN" dirty="0"/>
              <a:t>• Student ID card integration• Biometric authentication</a:t>
            </a:r>
          </a:p>
          <a:p>
            <a:pPr marL="152400" indent="0">
              <a:buNone/>
            </a:pPr>
            <a:r>
              <a:rPr lang="en-IN" dirty="0"/>
              <a:t>• Multi-language support </a:t>
            </a:r>
          </a:p>
          <a:p>
            <a:pPr marL="152400" indent="0">
              <a:buNone/>
            </a:pPr>
            <a:r>
              <a:rPr lang="en-IN" dirty="0"/>
              <a:t>• Cloud-based deployment• API for third-party integration</a:t>
            </a:r>
          </a:p>
        </p:txBody>
      </p:sp>
    </p:spTree>
    <p:extLst>
      <p:ext uri="{BB962C8B-B14F-4D97-AF65-F5344CB8AC3E}">
        <p14:creationId xmlns:p14="http://schemas.microsoft.com/office/powerpoint/2010/main" val="3884010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0CCA-4CF3-BC2D-6157-2A40B2715E14}"/>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0942AAF7-B399-A568-DBFB-B2188DCBA9BF}"/>
              </a:ext>
            </a:extLst>
          </p:cNvPr>
          <p:cNvSpPr>
            <a:spLocks noGrp="1"/>
          </p:cNvSpPr>
          <p:nvPr>
            <p:ph type="body" idx="1"/>
          </p:nvPr>
        </p:nvSpPr>
        <p:spPr/>
        <p:txBody>
          <a:bodyPr/>
          <a:lstStyle/>
          <a:p>
            <a:pPr marL="152400" indent="0" algn="just">
              <a:lnSpc>
                <a:spcPct val="150000"/>
              </a:lnSpc>
              <a:buNone/>
            </a:pPr>
            <a:r>
              <a:rPr lang="en-US" sz="1400" dirty="0" err="1">
                <a:latin typeface="Times New Roman" panose="02020603050405020304" pitchFamily="18" charset="0"/>
                <a:cs typeface="Times New Roman" panose="02020603050405020304" pitchFamily="18" charset="0"/>
              </a:rPr>
              <a:t>MealStack</a:t>
            </a:r>
            <a:r>
              <a:rPr lang="en-US" sz="1400" dirty="0">
                <a:latin typeface="Times New Roman" panose="02020603050405020304" pitchFamily="18" charset="0"/>
                <a:cs typeface="Times New Roman" panose="02020603050405020304" pitchFamily="18" charset="0"/>
              </a:rPr>
              <a:t> successfully modernizes traditional canteen operations by delivering a fully digital, secure, and user-friendly platform. By eliminating cash handling, reducing manual errors, and accelerating order processing from minutes to seconds, the system significantly improves efficiency and transparency. Students benefit from convenient ordering, reduced wait times, and clear transaction tracking, while administrators gain streamlined operations, improved inventory control, and actionable insights through analytics. Built using Spring Boot, React, Redux, and secure JWT-based authentication, </a:t>
            </a:r>
            <a:r>
              <a:rPr lang="en-US" sz="1400" dirty="0" err="1">
                <a:latin typeface="Times New Roman" panose="02020603050405020304" pitchFamily="18" charset="0"/>
                <a:cs typeface="Times New Roman" panose="02020603050405020304" pitchFamily="18" charset="0"/>
              </a:rPr>
              <a:t>MealStack</a:t>
            </a:r>
            <a:r>
              <a:rPr lang="en-US" sz="1400" dirty="0">
                <a:latin typeface="Times New Roman" panose="02020603050405020304" pitchFamily="18" charset="0"/>
                <a:cs typeface="Times New Roman" panose="02020603050405020304" pitchFamily="18" charset="0"/>
              </a:rPr>
              <a:t> demonstrates a scalable, maintainable, and robust architecture. Overall, the project represents a successful digital transformation initiative that enhances operational efficiency, user satisfaction, and institutional effectiveness.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41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1FF2-418A-9EEB-2735-E396FB637AE3}"/>
              </a:ext>
            </a:extLst>
          </p:cNvPr>
          <p:cNvSpPr>
            <a:spLocks noGrp="1"/>
          </p:cNvSpPr>
          <p:nvPr>
            <p:ph type="title"/>
          </p:nvPr>
        </p:nvSpPr>
        <p:spPr>
          <a:xfrm>
            <a:off x="847321" y="2187625"/>
            <a:ext cx="7704000" cy="572700"/>
          </a:xfrm>
        </p:spPr>
        <p:txBody>
          <a:bodyPr/>
          <a:lstStyle/>
          <a:p>
            <a:pPr algn="ctr"/>
            <a:r>
              <a:rPr lang="en-IN" dirty="0"/>
              <a:t>Thank You!!</a:t>
            </a:r>
          </a:p>
        </p:txBody>
      </p:sp>
    </p:spTree>
    <p:extLst>
      <p:ext uri="{BB962C8B-B14F-4D97-AF65-F5344CB8AC3E}">
        <p14:creationId xmlns:p14="http://schemas.microsoft.com/office/powerpoint/2010/main" val="317588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4C28-3C3C-C8BD-6D73-8EC9121962DA}"/>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981922EB-4E4A-8082-7DE9-11C4CC5BDDA2}"/>
              </a:ext>
            </a:extLst>
          </p:cNvPr>
          <p:cNvSpPr>
            <a:spLocks noGrp="1"/>
          </p:cNvSpPr>
          <p:nvPr>
            <p:ph type="body" idx="1"/>
          </p:nvPr>
        </p:nvSpPr>
        <p:spPr/>
        <p:txBody>
          <a:bodyPr/>
          <a:lstStyle/>
          <a:p>
            <a:pPr marL="152400" indent="0">
              <a:lnSpc>
                <a:spcPct val="150000"/>
              </a:lnSpc>
              <a:buNone/>
            </a:pPr>
            <a:r>
              <a:rPr lang="en-US" sz="1400" dirty="0"/>
              <a:t>Traditional canteen systems in educational institutions face several challenges:</a:t>
            </a:r>
          </a:p>
          <a:p>
            <a:pPr marL="152400" indent="0">
              <a:lnSpc>
                <a:spcPct val="150000"/>
              </a:lnSpc>
              <a:buNone/>
            </a:pPr>
            <a:r>
              <a:rPr lang="en-US" sz="1400" dirty="0"/>
              <a:t>• Long Queues : Students waste valuable time waiting to place orders</a:t>
            </a:r>
          </a:p>
          <a:p>
            <a:pPr marL="152400" indent="0">
              <a:lnSpc>
                <a:spcPct val="150000"/>
              </a:lnSpc>
              <a:buNone/>
            </a:pPr>
            <a:r>
              <a:rPr lang="en-US" sz="1400" dirty="0"/>
              <a:t>• Cash Handling: Managing cash transactions leads to reconciliation issues</a:t>
            </a:r>
          </a:p>
          <a:p>
            <a:pPr marL="152400" indent="0">
              <a:lnSpc>
                <a:spcPct val="150000"/>
              </a:lnSpc>
              <a:buNone/>
            </a:pPr>
            <a:r>
              <a:rPr lang="en-US" sz="1400" dirty="0"/>
              <a:t>• Manual Errors: Order processing errors and billing mistakes are common</a:t>
            </a:r>
          </a:p>
          <a:p>
            <a:pPr marL="152400" indent="0">
              <a:lnSpc>
                <a:spcPct val="150000"/>
              </a:lnSpc>
              <a:buNone/>
            </a:pPr>
            <a:r>
              <a:rPr lang="en-US" sz="1400" dirty="0"/>
              <a:t>• No Inventory Tracking: Difficulty in managing daily stock and preventing wastage</a:t>
            </a:r>
          </a:p>
          <a:p>
            <a:pPr marL="152400" indent="0">
              <a:lnSpc>
                <a:spcPct val="150000"/>
              </a:lnSpc>
              <a:buNone/>
            </a:pPr>
            <a:r>
              <a:rPr lang="en-US" sz="1400" dirty="0"/>
              <a:t>• Limited Transparency: No visibility into menu availability or pricing</a:t>
            </a:r>
          </a:p>
          <a:p>
            <a:pPr marL="152400" indent="0">
              <a:lnSpc>
                <a:spcPct val="150000"/>
              </a:lnSpc>
              <a:buNone/>
            </a:pPr>
            <a:r>
              <a:rPr lang="en-US" sz="1400" dirty="0"/>
              <a:t>• No Transaction Records: Students cannot track their spending history</a:t>
            </a:r>
          </a:p>
          <a:p>
            <a:pPr marL="152400" indent="0">
              <a:lnSpc>
                <a:spcPct val="150000"/>
              </a:lnSpc>
              <a:buNone/>
            </a:pPr>
            <a:r>
              <a:rPr lang="en-US" sz="1400" dirty="0"/>
              <a:t>• Inefficient Operations: Manual processes reduce operational efficiency</a:t>
            </a:r>
            <a:endParaRPr lang="en-IN" sz="1400" dirty="0"/>
          </a:p>
        </p:txBody>
      </p:sp>
    </p:spTree>
    <p:extLst>
      <p:ext uri="{BB962C8B-B14F-4D97-AF65-F5344CB8AC3E}">
        <p14:creationId xmlns:p14="http://schemas.microsoft.com/office/powerpoint/2010/main" val="2043075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0C03-C3EE-B80C-7DC7-7E9D402EFD98}"/>
              </a:ext>
            </a:extLst>
          </p:cNvPr>
          <p:cNvSpPr>
            <a:spLocks noGrp="1"/>
          </p:cNvSpPr>
          <p:nvPr>
            <p:ph type="title"/>
          </p:nvPr>
        </p:nvSpPr>
        <p:spPr/>
        <p:txBody>
          <a:bodyPr/>
          <a:lstStyle/>
          <a:p>
            <a:r>
              <a:rPr lang="en-IN" dirty="0"/>
              <a:t>Proposed Solution</a:t>
            </a:r>
          </a:p>
        </p:txBody>
      </p:sp>
      <p:sp>
        <p:nvSpPr>
          <p:cNvPr id="3" name="Text Placeholder 2">
            <a:extLst>
              <a:ext uri="{FF2B5EF4-FFF2-40B4-BE49-F238E27FC236}">
                <a16:creationId xmlns:a16="http://schemas.microsoft.com/office/drawing/2014/main" id="{5E9BB0E2-1E2B-871C-647E-DF10F9B6A769}"/>
              </a:ext>
            </a:extLst>
          </p:cNvPr>
          <p:cNvSpPr>
            <a:spLocks noGrp="1"/>
          </p:cNvSpPr>
          <p:nvPr>
            <p:ph type="body" idx="1"/>
          </p:nvPr>
        </p:nvSpPr>
        <p:spPr/>
        <p:txBody>
          <a:bodyPr/>
          <a:lstStyle/>
          <a:p>
            <a:pPr marL="152400" indent="0" algn="just">
              <a:lnSpc>
                <a:spcPct val="150000"/>
              </a:lnSpc>
              <a:buNone/>
            </a:pPr>
            <a:r>
              <a:rPr lang="en-US" sz="1400" dirty="0" err="1"/>
              <a:t>MealStack</a:t>
            </a:r>
            <a:r>
              <a:rPr lang="en-US" sz="1400" dirty="0"/>
              <a:t> - A comprehensive digital platform that revolutionizes canteen operations</a:t>
            </a:r>
          </a:p>
          <a:p>
            <a:pPr marL="152400" indent="0" algn="just">
              <a:lnSpc>
                <a:spcPct val="150000"/>
              </a:lnSpc>
              <a:buNone/>
            </a:pPr>
            <a:endParaRPr lang="en-IN" sz="1400" dirty="0"/>
          </a:p>
          <a:p>
            <a:pPr marL="152400" indent="0" algn="just">
              <a:lnSpc>
                <a:spcPct val="150000"/>
              </a:lnSpc>
              <a:buNone/>
            </a:pPr>
            <a:r>
              <a:rPr lang="en-IN" sz="1400" b="1" dirty="0"/>
              <a:t>Key Solutions:</a:t>
            </a:r>
          </a:p>
          <a:p>
            <a:pPr marL="152400" indent="0" algn="just">
              <a:lnSpc>
                <a:spcPct val="150000"/>
              </a:lnSpc>
              <a:buNone/>
            </a:pPr>
            <a:r>
              <a:rPr lang="en-IN" sz="1400" b="1" dirty="0"/>
              <a:t>Digital Ordering System  </a:t>
            </a:r>
            <a:r>
              <a:rPr lang="en-IN" sz="1400" dirty="0"/>
              <a:t>Students can browse menu and place orders online from anywhere</a:t>
            </a:r>
          </a:p>
          <a:p>
            <a:pPr marL="152400" indent="0" algn="just">
              <a:lnSpc>
                <a:spcPct val="150000"/>
              </a:lnSpc>
              <a:buNone/>
            </a:pPr>
            <a:r>
              <a:rPr lang="en-IN" sz="1400" b="1" dirty="0"/>
              <a:t>Wallet-Based Payments  </a:t>
            </a:r>
            <a:r>
              <a:rPr lang="en-IN" sz="1400" dirty="0"/>
              <a:t>Eliminate cash handling with secure digital wallet system</a:t>
            </a:r>
          </a:p>
          <a:p>
            <a:pPr marL="152400" indent="0" algn="just">
              <a:lnSpc>
                <a:spcPct val="150000"/>
              </a:lnSpc>
              <a:buNone/>
            </a:pPr>
            <a:r>
              <a:rPr lang="en-IN" sz="1400" b="1" dirty="0"/>
              <a:t>Real-Time Inventory Management  </a:t>
            </a:r>
            <a:r>
              <a:rPr lang="en-IN" sz="1400" dirty="0"/>
              <a:t>Track stock levels automatically and prevent over-ordering </a:t>
            </a:r>
            <a:r>
              <a:rPr lang="en-IN" sz="1400" b="1" dirty="0"/>
              <a:t>Complete Automation  </a:t>
            </a:r>
            <a:r>
              <a:rPr lang="en-IN" sz="1400" dirty="0"/>
              <a:t>Automated order processing, billing, and receipt generation</a:t>
            </a:r>
          </a:p>
          <a:p>
            <a:pPr marL="152400" indent="0" algn="just">
              <a:lnSpc>
                <a:spcPct val="150000"/>
              </a:lnSpc>
              <a:buNone/>
            </a:pPr>
            <a:r>
              <a:rPr lang="en-IN" sz="1400" b="1" dirty="0"/>
              <a:t>Data Analytics  </a:t>
            </a:r>
            <a:r>
              <a:rPr lang="en-IN" sz="1400" dirty="0"/>
              <a:t>Generate insights for better menu planning and decision making</a:t>
            </a:r>
          </a:p>
          <a:p>
            <a:endParaRPr lang="en-IN" dirty="0"/>
          </a:p>
        </p:txBody>
      </p:sp>
    </p:spTree>
    <p:extLst>
      <p:ext uri="{BB962C8B-B14F-4D97-AF65-F5344CB8AC3E}">
        <p14:creationId xmlns:p14="http://schemas.microsoft.com/office/powerpoint/2010/main" val="421909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0996-D42B-F155-FBC5-DF4689B6C13B}"/>
              </a:ext>
            </a:extLst>
          </p:cNvPr>
          <p:cNvSpPr>
            <a:spLocks noGrp="1"/>
          </p:cNvSpPr>
          <p:nvPr>
            <p:ph type="title"/>
          </p:nvPr>
        </p:nvSpPr>
        <p:spPr/>
        <p:txBody>
          <a:bodyPr/>
          <a:lstStyle/>
          <a:p>
            <a:r>
              <a:rPr lang="en-IN" dirty="0"/>
              <a:t>Objectives</a:t>
            </a:r>
          </a:p>
        </p:txBody>
      </p:sp>
      <p:sp>
        <p:nvSpPr>
          <p:cNvPr id="3" name="Text Placeholder 2">
            <a:extLst>
              <a:ext uri="{FF2B5EF4-FFF2-40B4-BE49-F238E27FC236}">
                <a16:creationId xmlns:a16="http://schemas.microsoft.com/office/drawing/2014/main" id="{7620E028-F1BC-55F5-05D3-F6E21712559C}"/>
              </a:ext>
            </a:extLst>
          </p:cNvPr>
          <p:cNvSpPr>
            <a:spLocks noGrp="1"/>
          </p:cNvSpPr>
          <p:nvPr>
            <p:ph type="body" idx="1"/>
          </p:nvPr>
        </p:nvSpPr>
        <p:spPr/>
        <p:txBody>
          <a:bodyPr/>
          <a:lstStyle/>
          <a:p>
            <a:pPr marL="152400" indent="0" algn="just">
              <a:lnSpc>
                <a:spcPct val="150000"/>
              </a:lnSpc>
              <a:buNone/>
            </a:pPr>
            <a:r>
              <a:rPr lang="en-US" sz="1400" dirty="0"/>
              <a:t>The </a:t>
            </a:r>
            <a:r>
              <a:rPr lang="en-US" sz="1400" dirty="0" err="1"/>
              <a:t>MealStack</a:t>
            </a:r>
            <a:r>
              <a:rPr lang="en-US" sz="1400" dirty="0"/>
              <a:t> system aims to achieve the following objectives:</a:t>
            </a:r>
          </a:p>
          <a:p>
            <a:pPr marL="152400" indent="0" algn="just">
              <a:lnSpc>
                <a:spcPct val="150000"/>
              </a:lnSpc>
              <a:buNone/>
            </a:pPr>
            <a:r>
              <a:rPr lang="en-US" sz="1400" dirty="0"/>
              <a:t>**For Students:**• Reduce waiting time by enabling online ordering</a:t>
            </a:r>
          </a:p>
          <a:p>
            <a:pPr marL="152400" indent="0" algn="just">
              <a:lnSpc>
                <a:spcPct val="150000"/>
              </a:lnSpc>
              <a:buNone/>
            </a:pPr>
            <a:r>
              <a:rPr lang="en-US" sz="1400" dirty="0"/>
              <a:t>• Provide cashless, convenient payment options</a:t>
            </a:r>
          </a:p>
          <a:p>
            <a:pPr marL="152400" indent="0" algn="just">
              <a:lnSpc>
                <a:spcPct val="150000"/>
              </a:lnSpc>
              <a:buNone/>
            </a:pPr>
            <a:r>
              <a:rPr lang="en-US" sz="1400" dirty="0"/>
              <a:t>• Offer complete transparency in pricing and availability</a:t>
            </a:r>
          </a:p>
          <a:p>
            <a:pPr marL="152400" indent="0" algn="just">
              <a:lnSpc>
                <a:spcPct val="150000"/>
              </a:lnSpc>
              <a:buNone/>
            </a:pPr>
            <a:r>
              <a:rPr lang="en-US" sz="1400" dirty="0"/>
              <a:t>• Maintain digital records of all transactions**For Administrators:**</a:t>
            </a:r>
          </a:p>
          <a:p>
            <a:pPr marL="152400" indent="0" algn="just">
              <a:lnSpc>
                <a:spcPct val="150000"/>
              </a:lnSpc>
              <a:buNone/>
            </a:pPr>
            <a:r>
              <a:rPr lang="en-US" sz="1400" dirty="0"/>
              <a:t>• Streamline order processing and reduce manual errors</a:t>
            </a:r>
          </a:p>
          <a:p>
            <a:pPr marL="152400" indent="0" algn="just">
              <a:lnSpc>
                <a:spcPct val="150000"/>
              </a:lnSpc>
              <a:buNone/>
            </a:pPr>
            <a:r>
              <a:rPr lang="en-US" sz="1400" dirty="0"/>
              <a:t>• Eliminate cash handling complexities• Enable data-driven decision making through analytics</a:t>
            </a:r>
          </a:p>
          <a:p>
            <a:pPr marL="152400" indent="0" algn="just">
              <a:lnSpc>
                <a:spcPct val="150000"/>
              </a:lnSpc>
              <a:buNone/>
            </a:pPr>
            <a:r>
              <a:rPr lang="en-US" sz="1400" dirty="0"/>
              <a:t>• Improve operational efficiency and reduce wastage**Overall Impact:**</a:t>
            </a:r>
          </a:p>
          <a:p>
            <a:pPr marL="152400" indent="0" algn="just">
              <a:lnSpc>
                <a:spcPct val="150000"/>
              </a:lnSpc>
              <a:buNone/>
            </a:pPr>
            <a:r>
              <a:rPr lang="en-US" sz="1400" dirty="0"/>
              <a:t>• Complete digitization of canteen operations</a:t>
            </a:r>
          </a:p>
          <a:p>
            <a:pPr marL="152400" indent="0" algn="just">
              <a:lnSpc>
                <a:spcPct val="150000"/>
              </a:lnSpc>
              <a:buNone/>
            </a:pPr>
            <a:r>
              <a:rPr lang="en-US" sz="1400" dirty="0"/>
              <a:t>• Enhanced customer satisfaction</a:t>
            </a:r>
          </a:p>
          <a:p>
            <a:pPr marL="152400" indent="0" algn="just">
              <a:lnSpc>
                <a:spcPct val="150000"/>
              </a:lnSpc>
              <a:buNone/>
            </a:pPr>
            <a:r>
              <a:rPr lang="en-US" sz="1400" dirty="0"/>
              <a:t>• Better resource utilization and cost optimization</a:t>
            </a:r>
            <a:endParaRPr lang="en-IN" sz="1400" dirty="0"/>
          </a:p>
        </p:txBody>
      </p:sp>
    </p:spTree>
    <p:extLst>
      <p:ext uri="{BB962C8B-B14F-4D97-AF65-F5344CB8AC3E}">
        <p14:creationId xmlns:p14="http://schemas.microsoft.com/office/powerpoint/2010/main" val="388507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5D6F-F43C-49CD-47E5-19E819246B31}"/>
              </a:ext>
            </a:extLst>
          </p:cNvPr>
          <p:cNvSpPr>
            <a:spLocks noGrp="1"/>
          </p:cNvSpPr>
          <p:nvPr>
            <p:ph type="title"/>
          </p:nvPr>
        </p:nvSpPr>
        <p:spPr/>
        <p:txBody>
          <a:bodyPr/>
          <a:lstStyle/>
          <a:p>
            <a:r>
              <a:rPr lang="en-IN" dirty="0"/>
              <a:t>Features &amp; Functionalities</a:t>
            </a:r>
          </a:p>
        </p:txBody>
      </p:sp>
      <p:sp>
        <p:nvSpPr>
          <p:cNvPr id="3" name="Text Placeholder 2">
            <a:extLst>
              <a:ext uri="{FF2B5EF4-FFF2-40B4-BE49-F238E27FC236}">
                <a16:creationId xmlns:a16="http://schemas.microsoft.com/office/drawing/2014/main" id="{F1F209A7-6908-704A-6499-5F8C508159C8}"/>
              </a:ext>
            </a:extLst>
          </p:cNvPr>
          <p:cNvSpPr>
            <a:spLocks noGrp="1"/>
          </p:cNvSpPr>
          <p:nvPr>
            <p:ph type="body" idx="1"/>
          </p:nvPr>
        </p:nvSpPr>
        <p:spPr/>
        <p:txBody>
          <a:bodyPr/>
          <a:lstStyle/>
          <a:p>
            <a:pPr marL="152400" indent="0">
              <a:lnSpc>
                <a:spcPct val="150000"/>
              </a:lnSpc>
              <a:buNone/>
            </a:pPr>
            <a:r>
              <a:rPr lang="en-IN" sz="1400" b="1" dirty="0"/>
              <a:t>Student Features:</a:t>
            </a:r>
          </a:p>
          <a:p>
            <a:pPr marL="152400" indent="0">
              <a:lnSpc>
                <a:spcPct val="150000"/>
              </a:lnSpc>
              <a:buNone/>
            </a:pPr>
            <a:r>
              <a:rPr lang="en-IN" sz="1400" b="1" dirty="0"/>
              <a:t>• </a:t>
            </a:r>
            <a:r>
              <a:rPr lang="en-IN" sz="1400" dirty="0"/>
              <a:t>User Registration &amp; Login</a:t>
            </a:r>
          </a:p>
          <a:p>
            <a:pPr marL="152400" indent="0">
              <a:lnSpc>
                <a:spcPct val="150000"/>
              </a:lnSpc>
              <a:buNone/>
            </a:pPr>
            <a:r>
              <a:rPr lang="en-IN" sz="1400" dirty="0"/>
              <a:t>• Browse Daily Menu</a:t>
            </a:r>
          </a:p>
          <a:p>
            <a:pPr marL="152400" indent="0">
              <a:lnSpc>
                <a:spcPct val="150000"/>
              </a:lnSpc>
              <a:buNone/>
            </a:pPr>
            <a:r>
              <a:rPr lang="en-IN" sz="1400" dirty="0"/>
              <a:t>• Real-time Stock Availability</a:t>
            </a:r>
          </a:p>
          <a:p>
            <a:pPr marL="152400" indent="0">
              <a:lnSpc>
                <a:spcPct val="150000"/>
              </a:lnSpc>
              <a:buNone/>
            </a:pPr>
            <a:r>
              <a:rPr lang="en-IN" sz="1400" dirty="0"/>
              <a:t>• Shopping Cart</a:t>
            </a:r>
          </a:p>
          <a:p>
            <a:pPr marL="152400" indent="0">
              <a:lnSpc>
                <a:spcPct val="150000"/>
              </a:lnSpc>
              <a:buNone/>
            </a:pPr>
            <a:r>
              <a:rPr lang="en-IN" sz="1400" dirty="0"/>
              <a:t>• Wallet-based Ordering</a:t>
            </a:r>
          </a:p>
          <a:p>
            <a:pPr marL="152400" indent="0">
              <a:lnSpc>
                <a:spcPct val="150000"/>
              </a:lnSpc>
              <a:buNone/>
            </a:pPr>
            <a:r>
              <a:rPr lang="en-IN" sz="1400" dirty="0"/>
              <a:t>• Order Status Tracking</a:t>
            </a:r>
          </a:p>
          <a:p>
            <a:pPr marL="152400" indent="0">
              <a:lnSpc>
                <a:spcPct val="150000"/>
              </a:lnSpc>
              <a:buNone/>
            </a:pPr>
            <a:r>
              <a:rPr lang="en-IN" sz="1400" dirty="0"/>
              <a:t>• Order History</a:t>
            </a:r>
          </a:p>
          <a:p>
            <a:pPr marL="152400" indent="0">
              <a:lnSpc>
                <a:spcPct val="150000"/>
              </a:lnSpc>
              <a:buNone/>
            </a:pPr>
            <a:r>
              <a:rPr lang="en-IN" sz="1400" dirty="0"/>
              <a:t>• Wallet Recharge</a:t>
            </a:r>
          </a:p>
          <a:p>
            <a:pPr marL="152400" indent="0">
              <a:lnSpc>
                <a:spcPct val="150000"/>
              </a:lnSpc>
              <a:buNone/>
            </a:pPr>
            <a:r>
              <a:rPr lang="en-IN" sz="1400" dirty="0"/>
              <a:t>• Profile Management</a:t>
            </a:r>
          </a:p>
          <a:p>
            <a:pPr marL="152400" indent="0">
              <a:lnSpc>
                <a:spcPct val="150000"/>
              </a:lnSpc>
              <a:buNone/>
            </a:pPr>
            <a:r>
              <a:rPr lang="en-IN" sz="1400" dirty="0"/>
              <a:t>• Change Password</a:t>
            </a:r>
          </a:p>
          <a:p>
            <a:pPr marL="152400" indent="0">
              <a:buNone/>
            </a:pPr>
            <a:endParaRPr lang="en-IN" dirty="0"/>
          </a:p>
          <a:p>
            <a:pPr marL="152400" indent="0">
              <a:buNone/>
            </a:pPr>
            <a:endParaRPr lang="en-IN" dirty="0"/>
          </a:p>
        </p:txBody>
      </p:sp>
    </p:spTree>
    <p:extLst>
      <p:ext uri="{BB962C8B-B14F-4D97-AF65-F5344CB8AC3E}">
        <p14:creationId xmlns:p14="http://schemas.microsoft.com/office/powerpoint/2010/main" val="240936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1734D9-273C-820F-8380-FAB92B2C945F}"/>
              </a:ext>
            </a:extLst>
          </p:cNvPr>
          <p:cNvSpPr txBox="1"/>
          <p:nvPr/>
        </p:nvSpPr>
        <p:spPr>
          <a:xfrm>
            <a:off x="518160" y="863601"/>
            <a:ext cx="6339840" cy="3499484"/>
          </a:xfrm>
          <a:prstGeom prst="rect">
            <a:avLst/>
          </a:prstGeom>
          <a:noFill/>
        </p:spPr>
        <p:txBody>
          <a:bodyPr wrap="square">
            <a:spAutoFit/>
          </a:bodyPr>
          <a:lstStyle/>
          <a:p>
            <a:pPr marL="152400" indent="0">
              <a:buNone/>
            </a:pPr>
            <a:r>
              <a:rPr lang="en-US" b="1" dirty="0"/>
              <a:t>Admin Features:</a:t>
            </a:r>
          </a:p>
          <a:p>
            <a:pPr marL="152400" indent="0">
              <a:lnSpc>
                <a:spcPct val="150000"/>
              </a:lnSpc>
              <a:buNone/>
            </a:pPr>
            <a:r>
              <a:rPr lang="en-US" dirty="0"/>
              <a:t>• Student Management (CRUD)</a:t>
            </a:r>
          </a:p>
          <a:p>
            <a:pPr marL="152400" indent="0">
              <a:lnSpc>
                <a:spcPct val="150000"/>
              </a:lnSpc>
              <a:buNone/>
            </a:pPr>
            <a:r>
              <a:rPr lang="en-US" dirty="0"/>
              <a:t>• Menu Item Management</a:t>
            </a:r>
          </a:p>
          <a:p>
            <a:pPr marL="152400" indent="0">
              <a:lnSpc>
                <a:spcPct val="150000"/>
              </a:lnSpc>
              <a:buNone/>
            </a:pPr>
            <a:r>
              <a:rPr lang="en-US" dirty="0"/>
              <a:t>• Daily Menu Configuration</a:t>
            </a:r>
          </a:p>
          <a:p>
            <a:pPr marL="152400" indent="0">
              <a:lnSpc>
                <a:spcPct val="150000"/>
              </a:lnSpc>
              <a:buNone/>
            </a:pPr>
            <a:r>
              <a:rPr lang="en-US" dirty="0"/>
              <a:t>• Inventory Tracking</a:t>
            </a:r>
          </a:p>
          <a:p>
            <a:pPr marL="152400" indent="0">
              <a:lnSpc>
                <a:spcPct val="150000"/>
              </a:lnSpc>
              <a:buNone/>
            </a:pPr>
            <a:r>
              <a:rPr lang="en-US" dirty="0"/>
              <a:t>• Order Processing</a:t>
            </a:r>
          </a:p>
          <a:p>
            <a:pPr marL="152400" indent="0">
              <a:lnSpc>
                <a:spcPct val="150000"/>
              </a:lnSpc>
              <a:buNone/>
            </a:pPr>
            <a:r>
              <a:rPr lang="en-US" dirty="0"/>
              <a:t>• Mark Orders as Served</a:t>
            </a:r>
          </a:p>
          <a:p>
            <a:pPr marL="152400" indent="0">
              <a:lnSpc>
                <a:spcPct val="150000"/>
              </a:lnSpc>
              <a:buNone/>
            </a:pPr>
            <a:r>
              <a:rPr lang="en-US" dirty="0"/>
              <a:t>• Sales Reports</a:t>
            </a:r>
          </a:p>
          <a:p>
            <a:pPr marL="152400" indent="0">
              <a:lnSpc>
                <a:spcPct val="150000"/>
              </a:lnSpc>
              <a:buNone/>
            </a:pPr>
            <a:r>
              <a:rPr lang="en-US" dirty="0"/>
              <a:t>• Inventory Reports</a:t>
            </a:r>
          </a:p>
          <a:p>
            <a:pPr marL="152400" indent="0">
              <a:lnSpc>
                <a:spcPct val="150000"/>
              </a:lnSpc>
              <a:buNone/>
            </a:pPr>
            <a:r>
              <a:rPr lang="en-US" dirty="0"/>
              <a:t>• Dashboard with Analytics</a:t>
            </a:r>
          </a:p>
          <a:p>
            <a:pPr marL="152400" indent="0">
              <a:lnSpc>
                <a:spcPct val="150000"/>
              </a:lnSpc>
              <a:buNone/>
            </a:pPr>
            <a:r>
              <a:rPr lang="en-US" dirty="0"/>
              <a:t>• Student Analytics</a:t>
            </a:r>
            <a:endParaRPr lang="en-IN" dirty="0"/>
          </a:p>
        </p:txBody>
      </p:sp>
    </p:spTree>
    <p:extLst>
      <p:ext uri="{BB962C8B-B14F-4D97-AF65-F5344CB8AC3E}">
        <p14:creationId xmlns:p14="http://schemas.microsoft.com/office/powerpoint/2010/main" val="307325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69948-B1E3-1C44-1E43-1EB1857934D7}"/>
              </a:ext>
            </a:extLst>
          </p:cNvPr>
          <p:cNvSpPr>
            <a:spLocks noGrp="1"/>
          </p:cNvSpPr>
          <p:nvPr>
            <p:ph type="title"/>
          </p:nvPr>
        </p:nvSpPr>
        <p:spPr/>
        <p:txBody>
          <a:bodyPr/>
          <a:lstStyle/>
          <a:p>
            <a:r>
              <a:rPr lang="en-IN" dirty="0"/>
              <a:t>Deployment Technologies</a:t>
            </a:r>
          </a:p>
        </p:txBody>
      </p:sp>
      <p:sp>
        <p:nvSpPr>
          <p:cNvPr id="3" name="Text Placeholder 2">
            <a:extLst>
              <a:ext uri="{FF2B5EF4-FFF2-40B4-BE49-F238E27FC236}">
                <a16:creationId xmlns:a16="http://schemas.microsoft.com/office/drawing/2014/main" id="{94503887-7E86-BB8E-9352-3B500A6B4188}"/>
              </a:ext>
            </a:extLst>
          </p:cNvPr>
          <p:cNvSpPr>
            <a:spLocks noGrp="1"/>
          </p:cNvSpPr>
          <p:nvPr>
            <p:ph type="body" idx="1"/>
          </p:nvPr>
        </p:nvSpPr>
        <p:spPr/>
        <p:txBody>
          <a:bodyPr/>
          <a:lstStyle/>
          <a:p>
            <a:pPr marL="152400" indent="0">
              <a:buNone/>
            </a:pPr>
            <a:r>
              <a:rPr lang="en-IN" sz="1400" b="1" dirty="0"/>
              <a:t>Backend Technologies</a:t>
            </a:r>
          </a:p>
          <a:p>
            <a:pPr marL="152400" indent="0">
              <a:buNone/>
            </a:pPr>
            <a:r>
              <a:rPr lang="en-IN" sz="1400" dirty="0"/>
              <a:t>Framework: Spring Boot </a:t>
            </a:r>
            <a:r>
              <a:rPr lang="en-IN" sz="1400" b="1" dirty="0"/>
              <a:t>3.2.2</a:t>
            </a:r>
            <a:br>
              <a:rPr lang="en-IN" sz="1400" dirty="0"/>
            </a:br>
            <a:r>
              <a:rPr lang="en-IN" sz="1400" dirty="0"/>
              <a:t>Programming Language: Java </a:t>
            </a:r>
            <a:r>
              <a:rPr lang="en-IN" sz="1400" b="1" dirty="0"/>
              <a:t>17</a:t>
            </a:r>
            <a:br>
              <a:rPr lang="en-IN" sz="1400" dirty="0"/>
            </a:br>
            <a:r>
              <a:rPr lang="en-IN" sz="1400" dirty="0"/>
              <a:t>Security: Spring Security </a:t>
            </a:r>
            <a:r>
              <a:rPr lang="en-IN" sz="1400" b="1" dirty="0"/>
              <a:t>6.2.1</a:t>
            </a:r>
            <a:r>
              <a:rPr lang="en-IN" sz="1400" dirty="0"/>
              <a:t> with JWT (JSON Web Token)</a:t>
            </a:r>
            <a:br>
              <a:rPr lang="en-IN" sz="1400" dirty="0"/>
            </a:br>
            <a:r>
              <a:rPr lang="en-IN" sz="1400" dirty="0"/>
              <a:t>Database: MySQL </a:t>
            </a:r>
            <a:r>
              <a:rPr lang="en-IN" sz="1400" b="1" dirty="0"/>
              <a:t>8.0.36</a:t>
            </a:r>
            <a:br>
              <a:rPr lang="en-IN" sz="1400" dirty="0"/>
            </a:br>
            <a:r>
              <a:rPr lang="en-IN" sz="1400" dirty="0"/>
              <a:t>ORM Framework: Hibernate </a:t>
            </a:r>
            <a:r>
              <a:rPr lang="en-IN" sz="1400" b="1" dirty="0"/>
              <a:t>6.4.1.Final</a:t>
            </a:r>
            <a:r>
              <a:rPr lang="en-IN" sz="1400" dirty="0"/>
              <a:t> with JPA </a:t>
            </a:r>
            <a:r>
              <a:rPr lang="en-IN" sz="1400" b="1" dirty="0"/>
              <a:t>3.1</a:t>
            </a:r>
            <a:br>
              <a:rPr lang="en-IN" sz="1400" dirty="0"/>
            </a:br>
            <a:r>
              <a:rPr lang="en-IN" sz="1400" dirty="0"/>
              <a:t>Build Tool: Apache Maven </a:t>
            </a:r>
            <a:r>
              <a:rPr lang="en-IN" sz="1400" b="1" dirty="0"/>
              <a:t>3.9.6</a:t>
            </a:r>
            <a:br>
              <a:rPr lang="en-IN" sz="1400" dirty="0"/>
            </a:br>
            <a:r>
              <a:rPr lang="en-IN" sz="1400" dirty="0"/>
              <a:t>API Architecture: RESTful Web Services using JSON over HTTP</a:t>
            </a:r>
          </a:p>
          <a:p>
            <a:pPr marL="152400" indent="0">
              <a:buNone/>
            </a:pPr>
            <a:endParaRPr lang="en-IN" sz="1400" dirty="0"/>
          </a:p>
          <a:p>
            <a:pPr marL="152400" indent="0">
              <a:buNone/>
            </a:pPr>
            <a:r>
              <a:rPr lang="en-IN" sz="1400" b="1" dirty="0"/>
              <a:t>Frontend Technologies</a:t>
            </a:r>
          </a:p>
          <a:p>
            <a:pPr marL="152400" indent="0">
              <a:buNone/>
            </a:pPr>
            <a:r>
              <a:rPr lang="en-IN" sz="1400" dirty="0"/>
              <a:t>Framework: React.js </a:t>
            </a:r>
            <a:r>
              <a:rPr lang="en-IN" sz="1400" b="1" dirty="0"/>
              <a:t>18.2.0</a:t>
            </a:r>
            <a:br>
              <a:rPr lang="en-IN" sz="1400" dirty="0"/>
            </a:br>
            <a:r>
              <a:rPr lang="en-IN" sz="1400" dirty="0"/>
              <a:t>State Management: Redux Toolkit </a:t>
            </a:r>
            <a:r>
              <a:rPr lang="en-IN" sz="1400" b="1" dirty="0"/>
              <a:t>2.1.0</a:t>
            </a:r>
            <a:br>
              <a:rPr lang="en-IN" sz="1400" dirty="0"/>
            </a:br>
            <a:r>
              <a:rPr lang="en-IN" sz="1400" dirty="0"/>
              <a:t>UI Library: Material-UI (MUI) </a:t>
            </a:r>
            <a:r>
              <a:rPr lang="en-IN" sz="1400" b="1" dirty="0"/>
              <a:t>5.15.10</a:t>
            </a:r>
            <a:br>
              <a:rPr lang="en-IN" sz="1400" dirty="0"/>
            </a:br>
            <a:r>
              <a:rPr lang="en-IN" sz="1400" dirty="0"/>
              <a:t>Routing: React Router DOM </a:t>
            </a:r>
            <a:r>
              <a:rPr lang="en-IN" sz="1400" b="1" dirty="0"/>
              <a:t>6.22.0</a:t>
            </a:r>
            <a:br>
              <a:rPr lang="en-IN" sz="1400" dirty="0"/>
            </a:br>
            <a:r>
              <a:rPr lang="en-IN" sz="1400" dirty="0"/>
              <a:t>HTTP Client: Axios </a:t>
            </a:r>
            <a:r>
              <a:rPr lang="en-IN" sz="1400" b="1" dirty="0"/>
              <a:t>1.6.7</a:t>
            </a:r>
            <a:br>
              <a:rPr lang="en-IN" sz="1400" dirty="0"/>
            </a:br>
            <a:r>
              <a:rPr lang="en-IN" sz="1400" dirty="0"/>
              <a:t>Build Tool: Vite </a:t>
            </a:r>
            <a:r>
              <a:rPr lang="en-IN" sz="1400" b="1" dirty="0"/>
              <a:t>5.1.4</a:t>
            </a:r>
            <a:endParaRPr lang="en-IN" sz="1400" dirty="0"/>
          </a:p>
          <a:p>
            <a:pPr marL="152400" indent="0">
              <a:buNone/>
            </a:pPr>
            <a:endParaRPr lang="en-IN" dirty="0"/>
          </a:p>
        </p:txBody>
      </p:sp>
    </p:spTree>
    <p:extLst>
      <p:ext uri="{BB962C8B-B14F-4D97-AF65-F5344CB8AC3E}">
        <p14:creationId xmlns:p14="http://schemas.microsoft.com/office/powerpoint/2010/main" val="108004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0341-27BD-5AC5-6987-860DC739FB81}"/>
              </a:ext>
            </a:extLst>
          </p:cNvPr>
          <p:cNvSpPr>
            <a:spLocks noGrp="1"/>
          </p:cNvSpPr>
          <p:nvPr>
            <p:ph type="title"/>
          </p:nvPr>
        </p:nvSpPr>
        <p:spPr/>
        <p:txBody>
          <a:bodyPr/>
          <a:lstStyle/>
          <a:p>
            <a:r>
              <a:rPr lang="en-IN" dirty="0"/>
              <a:t>Software Requirements</a:t>
            </a:r>
          </a:p>
        </p:txBody>
      </p:sp>
      <p:sp>
        <p:nvSpPr>
          <p:cNvPr id="3" name="Text Placeholder 2">
            <a:extLst>
              <a:ext uri="{FF2B5EF4-FFF2-40B4-BE49-F238E27FC236}">
                <a16:creationId xmlns:a16="http://schemas.microsoft.com/office/drawing/2014/main" id="{740364D5-33CD-941D-A0C2-7400AE31A33D}"/>
              </a:ext>
            </a:extLst>
          </p:cNvPr>
          <p:cNvSpPr>
            <a:spLocks noGrp="1"/>
          </p:cNvSpPr>
          <p:nvPr>
            <p:ph type="body" idx="1"/>
          </p:nvPr>
        </p:nvSpPr>
        <p:spPr/>
        <p:txBody>
          <a:bodyPr/>
          <a:lstStyle/>
          <a:p>
            <a:pPr marL="152400" indent="0">
              <a:buNone/>
            </a:pPr>
            <a:r>
              <a:rPr lang="en-IN" b="1" dirty="0"/>
              <a:t>Development Tools</a:t>
            </a:r>
            <a:r>
              <a:rPr lang="en-IN" dirty="0"/>
              <a:t>:</a:t>
            </a:r>
          </a:p>
          <a:p>
            <a:pPr marL="152400" indent="0">
              <a:buNone/>
            </a:pPr>
            <a:r>
              <a:rPr lang="en-IN" b="1" dirty="0"/>
              <a:t>• IDE: </a:t>
            </a:r>
            <a:r>
              <a:rPr lang="en-IN" dirty="0"/>
              <a:t>IntelliJ IDEA / Eclipse / VS Code</a:t>
            </a:r>
          </a:p>
          <a:p>
            <a:pPr marL="152400" indent="0">
              <a:buNone/>
            </a:pPr>
            <a:r>
              <a:rPr lang="en-IN" b="1" dirty="0"/>
              <a:t>• JDK</a:t>
            </a:r>
            <a:r>
              <a:rPr lang="en-IN" dirty="0"/>
              <a:t>: Java Development Kit 17 or higher</a:t>
            </a:r>
          </a:p>
          <a:p>
            <a:pPr marL="152400" indent="0">
              <a:buNone/>
            </a:pPr>
            <a:r>
              <a:rPr lang="en-IN" b="1" dirty="0"/>
              <a:t>• Database: </a:t>
            </a:r>
            <a:r>
              <a:rPr lang="en-IN" dirty="0"/>
              <a:t>MySQL Workbench for database management</a:t>
            </a:r>
          </a:p>
          <a:p>
            <a:pPr marL="152400" indent="0">
              <a:buNone/>
            </a:pPr>
            <a:r>
              <a:rPr lang="en-IN" b="1" dirty="0"/>
              <a:t>• Node.js: </a:t>
            </a:r>
            <a:r>
              <a:rPr lang="en-IN" dirty="0"/>
              <a:t>Version 18.x for frontend development</a:t>
            </a:r>
          </a:p>
          <a:p>
            <a:pPr marL="152400" indent="0">
              <a:buNone/>
            </a:pPr>
            <a:r>
              <a:rPr lang="en-IN" dirty="0"/>
              <a:t>• </a:t>
            </a:r>
            <a:r>
              <a:rPr lang="en-IN" b="1" dirty="0"/>
              <a:t>Git:</a:t>
            </a:r>
            <a:r>
              <a:rPr lang="en-IN" dirty="0"/>
              <a:t> Version control system</a:t>
            </a:r>
          </a:p>
          <a:p>
            <a:pPr marL="152400" indent="0">
              <a:buNone/>
            </a:pPr>
            <a:endParaRPr lang="en-IN" b="1" dirty="0"/>
          </a:p>
          <a:p>
            <a:pPr marL="152400" indent="0">
              <a:buNone/>
            </a:pPr>
            <a:r>
              <a:rPr lang="en-IN" b="1" dirty="0"/>
              <a:t>Runtime Requirements</a:t>
            </a:r>
            <a:r>
              <a:rPr lang="en-IN" dirty="0"/>
              <a:t>:</a:t>
            </a:r>
          </a:p>
          <a:p>
            <a:pPr marL="152400" indent="0">
              <a:buNone/>
            </a:pPr>
            <a:r>
              <a:rPr lang="en-IN" b="1" dirty="0"/>
              <a:t>• Application Server: </a:t>
            </a:r>
            <a:r>
              <a:rPr lang="en-IN" dirty="0"/>
              <a:t>Embedded Tomcat (Spring Boot)</a:t>
            </a:r>
          </a:p>
          <a:p>
            <a:pPr marL="152400" indent="0">
              <a:buNone/>
            </a:pPr>
            <a:r>
              <a:rPr lang="en-IN" dirty="0"/>
              <a:t>• Port: 8080 (Backend), 5173 (Frontend)</a:t>
            </a:r>
          </a:p>
          <a:p>
            <a:pPr marL="152400" indent="0">
              <a:buNone/>
            </a:pPr>
            <a:r>
              <a:rPr lang="en-IN" dirty="0"/>
              <a:t>• </a:t>
            </a:r>
            <a:r>
              <a:rPr lang="en-IN" b="1" dirty="0"/>
              <a:t>Browser</a:t>
            </a:r>
            <a:r>
              <a:rPr lang="en-IN" dirty="0"/>
              <a:t>: Chrome, Firefox, Edge, Safari (latest versions)</a:t>
            </a:r>
          </a:p>
          <a:p>
            <a:pPr marL="152400" indent="0">
              <a:buNone/>
            </a:pPr>
            <a:r>
              <a:rPr lang="en-IN" b="1" dirty="0"/>
              <a:t>Additional Tools</a:t>
            </a:r>
            <a:r>
              <a:rPr lang="en-IN" dirty="0"/>
              <a:t>:</a:t>
            </a:r>
          </a:p>
          <a:p>
            <a:pPr marL="152400" indent="0">
              <a:buNone/>
            </a:pPr>
            <a:r>
              <a:rPr lang="en-IN" dirty="0"/>
              <a:t>• Postman : For API testing</a:t>
            </a:r>
          </a:p>
          <a:p>
            <a:pPr marL="152400" indent="0">
              <a:buNone/>
            </a:pPr>
            <a:r>
              <a:rPr lang="en-IN" dirty="0"/>
              <a:t>• Maven: For dependency management</a:t>
            </a:r>
          </a:p>
          <a:p>
            <a:pPr marL="152400" indent="0">
              <a:buNone/>
            </a:pPr>
            <a:r>
              <a:rPr lang="en-IN" dirty="0"/>
              <a:t>• </a:t>
            </a:r>
            <a:r>
              <a:rPr lang="en-IN" dirty="0" err="1"/>
              <a:t>npm</a:t>
            </a:r>
            <a:r>
              <a:rPr lang="en-IN" dirty="0"/>
              <a:t> : For frontend package management</a:t>
            </a:r>
          </a:p>
        </p:txBody>
      </p:sp>
    </p:spTree>
    <p:extLst>
      <p:ext uri="{BB962C8B-B14F-4D97-AF65-F5344CB8AC3E}">
        <p14:creationId xmlns:p14="http://schemas.microsoft.com/office/powerpoint/2010/main" val="771732"/>
      </p:ext>
    </p:extLst>
  </p:cSld>
  <p:clrMapOvr>
    <a:masterClrMapping/>
  </p:clrMapOvr>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957</Words>
  <Application>Microsoft Office PowerPoint</Application>
  <PresentationFormat>On-screen Show (16:9)</PresentationFormat>
  <Paragraphs>131</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Times New Roman</vt:lpstr>
      <vt:lpstr>Arial</vt:lpstr>
      <vt:lpstr>Roboto Condensed Light</vt:lpstr>
      <vt:lpstr>Lexend Exa</vt:lpstr>
      <vt:lpstr>Red Hat Text</vt:lpstr>
      <vt:lpstr>Popic Café Company Profile XL by Slidesgo</vt:lpstr>
      <vt:lpstr>Meal Stack  Canteen Management System</vt:lpstr>
      <vt:lpstr>CONTENTS </vt:lpstr>
      <vt:lpstr>Introduction</vt:lpstr>
      <vt:lpstr>Proposed Solution</vt:lpstr>
      <vt:lpstr>Objectives</vt:lpstr>
      <vt:lpstr>Features &amp; Functionalities</vt:lpstr>
      <vt:lpstr>PowerPoint Presentation</vt:lpstr>
      <vt:lpstr>Deployment Technologies</vt:lpstr>
      <vt:lpstr>Software Requirements</vt:lpstr>
      <vt:lpstr>Users and Roles</vt:lpstr>
      <vt:lpstr>Use Case Diagram</vt:lpstr>
      <vt:lpstr>PowerPoint Presentation</vt:lpstr>
      <vt:lpstr>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Vaibhav Pophale</dc:creator>
  <cp:lastModifiedBy>Vaibhav Pophale</cp:lastModifiedBy>
  <cp:revision>5</cp:revision>
  <dcterms:modified xsi:type="dcterms:W3CDTF">2026-02-03T13:39:34Z</dcterms:modified>
</cp:coreProperties>
</file>